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  <p:sldMasterId id="2147484084" r:id="rId3"/>
  </p:sldMasterIdLst>
  <p:notesMasterIdLst>
    <p:notesMasterId r:id="rId74"/>
  </p:notesMasterIdLst>
  <p:sldIdLst>
    <p:sldId id="256" r:id="rId4"/>
    <p:sldId id="369" r:id="rId5"/>
    <p:sldId id="1916" r:id="rId6"/>
    <p:sldId id="1925" r:id="rId7"/>
    <p:sldId id="1920" r:id="rId8"/>
    <p:sldId id="1246" r:id="rId9"/>
    <p:sldId id="1251" r:id="rId10"/>
    <p:sldId id="1134" r:id="rId11"/>
    <p:sldId id="1135" r:id="rId12"/>
    <p:sldId id="1136" r:id="rId13"/>
    <p:sldId id="1122" r:id="rId14"/>
    <p:sldId id="1004" r:id="rId15"/>
    <p:sldId id="1176" r:id="rId16"/>
    <p:sldId id="1248" r:id="rId17"/>
    <p:sldId id="1254" r:id="rId18"/>
    <p:sldId id="1256" r:id="rId19"/>
    <p:sldId id="1258" r:id="rId20"/>
    <p:sldId id="1250" r:id="rId21"/>
    <p:sldId id="1947" r:id="rId22"/>
    <p:sldId id="1946" r:id="rId23"/>
    <p:sldId id="1908" r:id="rId24"/>
    <p:sldId id="332" r:id="rId25"/>
    <p:sldId id="371" r:id="rId26"/>
    <p:sldId id="372" r:id="rId27"/>
    <p:sldId id="1927" r:id="rId28"/>
    <p:sldId id="262" r:id="rId29"/>
    <p:sldId id="1894" r:id="rId30"/>
    <p:sldId id="1895" r:id="rId31"/>
    <p:sldId id="1893" r:id="rId32"/>
    <p:sldId id="374" r:id="rId33"/>
    <p:sldId id="373" r:id="rId34"/>
    <p:sldId id="1913" r:id="rId35"/>
    <p:sldId id="1914" r:id="rId36"/>
    <p:sldId id="1904" r:id="rId37"/>
    <p:sldId id="350" r:id="rId38"/>
    <p:sldId id="351" r:id="rId39"/>
    <p:sldId id="352" r:id="rId40"/>
    <p:sldId id="1952" r:id="rId41"/>
    <p:sldId id="1243" r:id="rId42"/>
    <p:sldId id="1222" r:id="rId43"/>
    <p:sldId id="348" r:id="rId44"/>
    <p:sldId id="349" r:id="rId45"/>
    <p:sldId id="1909" r:id="rId46"/>
    <p:sldId id="1910" r:id="rId47"/>
    <p:sldId id="370" r:id="rId48"/>
    <p:sldId id="376" r:id="rId49"/>
    <p:sldId id="377" r:id="rId50"/>
    <p:sldId id="1928" r:id="rId51"/>
    <p:sldId id="1903" r:id="rId52"/>
    <p:sldId id="1898" r:id="rId53"/>
    <p:sldId id="1899" r:id="rId54"/>
    <p:sldId id="337" r:id="rId55"/>
    <p:sldId id="278" r:id="rId56"/>
    <p:sldId id="1950" r:id="rId57"/>
    <p:sldId id="284" r:id="rId58"/>
    <p:sldId id="283" r:id="rId59"/>
    <p:sldId id="285" r:id="rId60"/>
    <p:sldId id="1923" r:id="rId61"/>
    <p:sldId id="1922" r:id="rId62"/>
    <p:sldId id="1917" r:id="rId63"/>
    <p:sldId id="258" r:id="rId64"/>
    <p:sldId id="1953" r:id="rId65"/>
    <p:sldId id="1954" r:id="rId66"/>
    <p:sldId id="1948" r:id="rId67"/>
    <p:sldId id="1949" r:id="rId68"/>
    <p:sldId id="273" r:id="rId69"/>
    <p:sldId id="279" r:id="rId70"/>
    <p:sldId id="1926" r:id="rId71"/>
    <p:sldId id="1955" r:id="rId72"/>
    <p:sldId id="192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</a:t>
          </a:r>
          <a:r>
            <a:rPr lang="en-GB" b="0" u="none">
              <a:latin typeface="Tw Cen MT" panose="020B0602020104020603" pitchFamily="34" charset="0"/>
            </a:rPr>
            <a:t># 4.7 now </a:t>
          </a:r>
          <a:r>
            <a:rPr lang="en-GB" b="0" u="none" dirty="0">
              <a:latin typeface="Tw Cen MT" panose="020B0602020104020603" pitchFamily="34" charset="0"/>
            </a:rPr>
            <a:t>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A038-76BE-4D79-8BB1-2CEA3DA7B7A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AE59DF2-9529-4568-9BA0-D8C9F1B80997}">
      <dgm:prSet/>
      <dgm:spPr/>
      <dgm:t>
        <a:bodyPr/>
        <a:lstStyle/>
        <a:p>
          <a:r>
            <a:rPr lang="en-GB" b="0" baseline="0" dirty="0"/>
            <a:t>F# Emphasises Clear, Code to Solve Real-world Problems</a:t>
          </a:r>
        </a:p>
      </dgm:t>
    </dgm:pt>
    <dgm:pt modelId="{4E623336-8DAC-4F14-AA89-0F8E6E6C7225}" type="parTrans" cxnId="{6200A3D2-3D62-4BB3-A8D3-9E572D413AF6}">
      <dgm:prSet/>
      <dgm:spPr/>
      <dgm:t>
        <a:bodyPr/>
        <a:lstStyle/>
        <a:p>
          <a:endParaRPr lang="en-GB"/>
        </a:p>
      </dgm:t>
    </dgm:pt>
    <dgm:pt modelId="{789B9B66-4F59-41E5-A7D9-1B3966BF1714}" type="sibTrans" cxnId="{6200A3D2-3D62-4BB3-A8D3-9E572D413AF6}">
      <dgm:prSet/>
      <dgm:spPr/>
      <dgm:t>
        <a:bodyPr/>
        <a:lstStyle/>
        <a:p>
          <a:endParaRPr lang="en-GB"/>
        </a:p>
      </dgm:t>
    </dgm:pt>
    <dgm:pt modelId="{149B0C85-1675-410C-8034-1060638F0F04}">
      <dgm:prSet/>
      <dgm:spPr/>
      <dgm:t>
        <a:bodyPr/>
        <a:lstStyle/>
        <a:p>
          <a:r>
            <a:rPr lang="en-GB" dirty="0"/>
            <a:t>MVU makes functional relevant to UI</a:t>
          </a:r>
        </a:p>
      </dgm:t>
    </dgm:pt>
    <dgm:pt modelId="{0053E430-2A79-4394-A503-7C2392C74691}" type="parTrans" cxnId="{7F56F262-E4B8-472F-9082-0BD4CFE4DD4D}">
      <dgm:prSet/>
      <dgm:spPr/>
      <dgm:t>
        <a:bodyPr/>
        <a:lstStyle/>
        <a:p>
          <a:endParaRPr lang="en-GB"/>
        </a:p>
      </dgm:t>
    </dgm:pt>
    <dgm:pt modelId="{4190056E-BB93-4C56-8A84-EEA281E37DE8}" type="sibTrans" cxnId="{7F56F262-E4B8-472F-9082-0BD4CFE4DD4D}">
      <dgm:prSet/>
      <dgm:spPr/>
      <dgm:t>
        <a:bodyPr/>
        <a:lstStyle/>
        <a:p>
          <a:endParaRPr lang="en-GB"/>
        </a:p>
      </dgm:t>
    </dgm:pt>
    <dgm:pt modelId="{F68D8EE6-ED3F-45C7-A220-CF0D98DDBCF8}">
      <dgm:prSet/>
      <dgm:spPr/>
      <dgm:t>
        <a:bodyPr/>
        <a:lstStyle/>
        <a:p>
          <a:r>
            <a:rPr lang="en-GB" b="0" dirty="0"/>
            <a:t>Fabulously Adaptive makes it fully incremental</a:t>
          </a:r>
        </a:p>
      </dgm:t>
    </dgm:pt>
    <dgm:pt modelId="{4AD0C0FB-E7CF-4DDB-A08F-15951F5E2017}" type="parTrans" cxnId="{BA5713C6-92FE-47BD-9AE8-D064A3344872}">
      <dgm:prSet/>
      <dgm:spPr/>
      <dgm:t>
        <a:bodyPr/>
        <a:lstStyle/>
        <a:p>
          <a:endParaRPr lang="en-GB"/>
        </a:p>
      </dgm:t>
    </dgm:pt>
    <dgm:pt modelId="{F791B840-FBE1-404B-AE91-3877415BA303}" type="sibTrans" cxnId="{BA5713C6-92FE-47BD-9AE8-D064A3344872}">
      <dgm:prSet/>
      <dgm:spPr/>
      <dgm:t>
        <a:bodyPr/>
        <a:lstStyle/>
        <a:p>
          <a:endParaRPr lang="en-GB"/>
        </a:p>
      </dgm:t>
    </dgm:pt>
    <dgm:pt modelId="{1EC90C55-1DBF-4404-B2C9-EBD6EBB8C5AA}">
      <dgm:prSet/>
      <dgm:spPr/>
      <dgm:t>
        <a:bodyPr/>
        <a:lstStyle/>
        <a:p>
          <a:r>
            <a:rPr lang="en-GB" dirty="0"/>
            <a:t>Fabulous brings MVU to cross-platform apps</a:t>
          </a:r>
        </a:p>
      </dgm:t>
    </dgm:pt>
    <dgm:pt modelId="{83941CAF-FB5B-4BF1-AD4A-B062FB9720AF}" type="parTrans" cxnId="{2C6BF97F-D66A-4D2D-8690-5A1462A48EFB}">
      <dgm:prSet/>
      <dgm:spPr/>
      <dgm:t>
        <a:bodyPr/>
        <a:lstStyle/>
        <a:p>
          <a:endParaRPr lang="en-GB"/>
        </a:p>
      </dgm:t>
    </dgm:pt>
    <dgm:pt modelId="{8A968389-F4D4-411E-8EA8-BA7696541657}" type="sibTrans" cxnId="{2C6BF97F-D66A-4D2D-8690-5A1462A48EFB}">
      <dgm:prSet/>
      <dgm:spPr/>
      <dgm:t>
        <a:bodyPr/>
        <a:lstStyle/>
        <a:p>
          <a:endParaRPr lang="en-GB"/>
        </a:p>
      </dgm:t>
    </dgm:pt>
    <dgm:pt modelId="{5EA493AD-CE33-4DDC-A650-B62719A9ECE7}" type="pres">
      <dgm:prSet presAssocID="{90BEA038-76BE-4D79-8BB1-2CEA3DA7B7A6}" presName="diagram" presStyleCnt="0">
        <dgm:presLayoutVars>
          <dgm:dir/>
          <dgm:resizeHandles val="exact"/>
        </dgm:presLayoutVars>
      </dgm:prSet>
      <dgm:spPr/>
    </dgm:pt>
    <dgm:pt modelId="{A3B33A26-3BE4-4500-B6B0-E27470C07D20}" type="pres">
      <dgm:prSet presAssocID="{DAE59DF2-9529-4568-9BA0-D8C9F1B80997}" presName="node" presStyleLbl="node1" presStyleIdx="0" presStyleCnt="4">
        <dgm:presLayoutVars>
          <dgm:bulletEnabled val="1"/>
        </dgm:presLayoutVars>
      </dgm:prSet>
      <dgm:spPr/>
    </dgm:pt>
    <dgm:pt modelId="{34396A67-2B68-466D-8609-98BD79E93E29}" type="pres">
      <dgm:prSet presAssocID="{789B9B66-4F59-41E5-A7D9-1B3966BF1714}" presName="sibTrans" presStyleCnt="0"/>
      <dgm:spPr/>
    </dgm:pt>
    <dgm:pt modelId="{B5CB0069-9FC4-4784-AD4B-9F0DD281D438}" type="pres">
      <dgm:prSet presAssocID="{149B0C85-1675-410C-8034-1060638F0F04}" presName="node" presStyleLbl="node1" presStyleIdx="1" presStyleCnt="4">
        <dgm:presLayoutVars>
          <dgm:bulletEnabled val="1"/>
        </dgm:presLayoutVars>
      </dgm:prSet>
      <dgm:spPr/>
    </dgm:pt>
    <dgm:pt modelId="{6B8980A8-22E7-4D78-8710-BF8FD8A7C222}" type="pres">
      <dgm:prSet presAssocID="{4190056E-BB93-4C56-8A84-EEA281E37DE8}" presName="sibTrans" presStyleCnt="0"/>
      <dgm:spPr/>
    </dgm:pt>
    <dgm:pt modelId="{6D51E91B-4374-49CC-8222-BEC9B93A1E93}" type="pres">
      <dgm:prSet presAssocID="{1EC90C55-1DBF-4404-B2C9-EBD6EBB8C5AA}" presName="node" presStyleLbl="node1" presStyleIdx="2" presStyleCnt="4">
        <dgm:presLayoutVars>
          <dgm:bulletEnabled val="1"/>
        </dgm:presLayoutVars>
      </dgm:prSet>
      <dgm:spPr/>
    </dgm:pt>
    <dgm:pt modelId="{D10B651F-7AC6-4B85-9966-A2645ED00598}" type="pres">
      <dgm:prSet presAssocID="{8A968389-F4D4-411E-8EA8-BA7696541657}" presName="sibTrans" presStyleCnt="0"/>
      <dgm:spPr/>
    </dgm:pt>
    <dgm:pt modelId="{1E31E542-E5C5-4DEB-AC70-234D0E2F3D62}" type="pres">
      <dgm:prSet presAssocID="{F68D8EE6-ED3F-45C7-A220-CF0D98DD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A7256925-7B00-44B7-8A02-406D55655713}" type="presOf" srcId="{90BEA038-76BE-4D79-8BB1-2CEA3DA7B7A6}" destId="{5EA493AD-CE33-4DDC-A650-B62719A9ECE7}" srcOrd="0" destOrd="0" presId="urn:microsoft.com/office/officeart/2005/8/layout/default"/>
    <dgm:cxn modelId="{FD50E42F-AAE2-4778-A0D2-09B2BDF0C32B}" type="presOf" srcId="{149B0C85-1675-410C-8034-1060638F0F04}" destId="{B5CB0069-9FC4-4784-AD4B-9F0DD281D438}" srcOrd="0" destOrd="0" presId="urn:microsoft.com/office/officeart/2005/8/layout/default"/>
    <dgm:cxn modelId="{7F56F262-E4B8-472F-9082-0BD4CFE4DD4D}" srcId="{90BEA038-76BE-4D79-8BB1-2CEA3DA7B7A6}" destId="{149B0C85-1675-410C-8034-1060638F0F04}" srcOrd="1" destOrd="0" parTransId="{0053E430-2A79-4394-A503-7C2392C74691}" sibTransId="{4190056E-BB93-4C56-8A84-EEA281E37DE8}"/>
    <dgm:cxn modelId="{CA3D5B78-ED15-4E6B-B459-6232B36B52CF}" type="presOf" srcId="{DAE59DF2-9529-4568-9BA0-D8C9F1B80997}" destId="{A3B33A26-3BE4-4500-B6B0-E27470C07D20}" srcOrd="0" destOrd="0" presId="urn:microsoft.com/office/officeart/2005/8/layout/default"/>
    <dgm:cxn modelId="{2C6BF97F-D66A-4D2D-8690-5A1462A48EFB}" srcId="{90BEA038-76BE-4D79-8BB1-2CEA3DA7B7A6}" destId="{1EC90C55-1DBF-4404-B2C9-EBD6EBB8C5AA}" srcOrd="2" destOrd="0" parTransId="{83941CAF-FB5B-4BF1-AD4A-B062FB9720AF}" sibTransId="{8A968389-F4D4-411E-8EA8-BA7696541657}"/>
    <dgm:cxn modelId="{7D79988F-5FD6-4167-A0E5-2D3EAF3EF2E5}" type="presOf" srcId="{1EC90C55-1DBF-4404-B2C9-EBD6EBB8C5AA}" destId="{6D51E91B-4374-49CC-8222-BEC9B93A1E93}" srcOrd="0" destOrd="0" presId="urn:microsoft.com/office/officeart/2005/8/layout/default"/>
    <dgm:cxn modelId="{BA5713C6-92FE-47BD-9AE8-D064A3344872}" srcId="{90BEA038-76BE-4D79-8BB1-2CEA3DA7B7A6}" destId="{F68D8EE6-ED3F-45C7-A220-CF0D98DDBCF8}" srcOrd="3" destOrd="0" parTransId="{4AD0C0FB-E7CF-4DDB-A08F-15951F5E2017}" sibTransId="{F791B840-FBE1-404B-AE91-3877415BA303}"/>
    <dgm:cxn modelId="{BB3185D1-8ABD-43C8-8D72-DF5F2D08A441}" type="presOf" srcId="{F68D8EE6-ED3F-45C7-A220-CF0D98DDBCF8}" destId="{1E31E542-E5C5-4DEB-AC70-234D0E2F3D62}" srcOrd="0" destOrd="0" presId="urn:microsoft.com/office/officeart/2005/8/layout/default"/>
    <dgm:cxn modelId="{6200A3D2-3D62-4BB3-A8D3-9E572D413AF6}" srcId="{90BEA038-76BE-4D79-8BB1-2CEA3DA7B7A6}" destId="{DAE59DF2-9529-4568-9BA0-D8C9F1B80997}" srcOrd="0" destOrd="0" parTransId="{4E623336-8DAC-4F14-AA89-0F8E6E6C7225}" sibTransId="{789B9B66-4F59-41E5-A7D9-1B3966BF1714}"/>
    <dgm:cxn modelId="{E9A4140F-6A9A-4FF1-8B1E-408A0E30DC11}" type="presParOf" srcId="{5EA493AD-CE33-4DDC-A650-B62719A9ECE7}" destId="{A3B33A26-3BE4-4500-B6B0-E27470C07D20}" srcOrd="0" destOrd="0" presId="urn:microsoft.com/office/officeart/2005/8/layout/default"/>
    <dgm:cxn modelId="{E8F5D423-1087-4C57-9538-CB0E7783CC30}" type="presParOf" srcId="{5EA493AD-CE33-4DDC-A650-B62719A9ECE7}" destId="{34396A67-2B68-466D-8609-98BD79E93E29}" srcOrd="1" destOrd="0" presId="urn:microsoft.com/office/officeart/2005/8/layout/default"/>
    <dgm:cxn modelId="{0B59B6BD-9D30-404C-9C87-924357F75BE2}" type="presParOf" srcId="{5EA493AD-CE33-4DDC-A650-B62719A9ECE7}" destId="{B5CB0069-9FC4-4784-AD4B-9F0DD281D438}" srcOrd="2" destOrd="0" presId="urn:microsoft.com/office/officeart/2005/8/layout/default"/>
    <dgm:cxn modelId="{E755C079-F544-49EF-9870-7FF940AD7EA9}" type="presParOf" srcId="{5EA493AD-CE33-4DDC-A650-B62719A9ECE7}" destId="{6B8980A8-22E7-4D78-8710-BF8FD8A7C222}" srcOrd="3" destOrd="0" presId="urn:microsoft.com/office/officeart/2005/8/layout/default"/>
    <dgm:cxn modelId="{8CEFC756-459F-489C-AA51-136BAABCA335}" type="presParOf" srcId="{5EA493AD-CE33-4DDC-A650-B62719A9ECE7}" destId="{6D51E91B-4374-49CC-8222-BEC9B93A1E93}" srcOrd="4" destOrd="0" presId="urn:microsoft.com/office/officeart/2005/8/layout/default"/>
    <dgm:cxn modelId="{855C2135-F2D9-418B-A184-424D529712FF}" type="presParOf" srcId="{5EA493AD-CE33-4DDC-A650-B62719A9ECE7}" destId="{D10B651F-7AC6-4B85-9966-A2645ED00598}" srcOrd="5" destOrd="0" presId="urn:microsoft.com/office/officeart/2005/8/layout/default"/>
    <dgm:cxn modelId="{6094BC63-51AC-4070-9C94-939CAA8E15E0}" type="presParOf" srcId="{5EA493AD-CE33-4DDC-A650-B62719A9ECE7}" destId="{1E31E542-E5C5-4DEB-AC70-234D0E2F3D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</a:t>
          </a:r>
          <a:r>
            <a:rPr lang="en-GB" sz="2700" b="0" u="none" kern="1200">
              <a:latin typeface="Tw Cen MT" panose="020B0602020104020603" pitchFamily="34" charset="0"/>
            </a:rPr>
            <a:t># 4.7 now </a:t>
          </a:r>
          <a:r>
            <a:rPr lang="en-GB" sz="2700" b="0" u="none" kern="1200" dirty="0">
              <a:latin typeface="Tw Cen MT" panose="020B0602020104020603" pitchFamily="34" charset="0"/>
            </a:rPr>
            <a:t>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33A26-3BE4-4500-B6B0-E27470C07D20}">
      <dsp:nvSpPr>
        <dsp:cNvPr id="0" name=""/>
        <dsp:cNvSpPr/>
      </dsp:nvSpPr>
      <dsp:spPr>
        <a:xfrm>
          <a:off x="512173" y="741"/>
          <a:ext cx="3468577" cy="2081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baseline="0" dirty="0"/>
            <a:t>F# Emphasises Clear, Code to Solve Real-world Problems</a:t>
          </a:r>
        </a:p>
      </dsp:txBody>
      <dsp:txXfrm>
        <a:off x="512173" y="741"/>
        <a:ext cx="3468577" cy="2081146"/>
      </dsp:txXfrm>
    </dsp:sp>
    <dsp:sp modelId="{B5CB0069-9FC4-4784-AD4B-9F0DD281D438}">
      <dsp:nvSpPr>
        <dsp:cNvPr id="0" name=""/>
        <dsp:cNvSpPr/>
      </dsp:nvSpPr>
      <dsp:spPr>
        <a:xfrm>
          <a:off x="4327608" y="741"/>
          <a:ext cx="3468577" cy="2081146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MVU makes functional relevant to UI</a:t>
          </a:r>
        </a:p>
      </dsp:txBody>
      <dsp:txXfrm>
        <a:off x="4327608" y="741"/>
        <a:ext cx="3468577" cy="2081146"/>
      </dsp:txXfrm>
    </dsp:sp>
    <dsp:sp modelId="{6D51E91B-4374-49CC-8222-BEC9B93A1E93}">
      <dsp:nvSpPr>
        <dsp:cNvPr id="0" name=""/>
        <dsp:cNvSpPr/>
      </dsp:nvSpPr>
      <dsp:spPr>
        <a:xfrm>
          <a:off x="512173" y="2428745"/>
          <a:ext cx="3468577" cy="2081146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Fabulous brings MVU to cross-platform apps</a:t>
          </a:r>
        </a:p>
      </dsp:txBody>
      <dsp:txXfrm>
        <a:off x="512173" y="2428745"/>
        <a:ext cx="3468577" cy="2081146"/>
      </dsp:txXfrm>
    </dsp:sp>
    <dsp:sp modelId="{1E31E542-E5C5-4DEB-AC70-234D0E2F3D62}">
      <dsp:nvSpPr>
        <dsp:cNvPr id="0" name=""/>
        <dsp:cNvSpPr/>
      </dsp:nvSpPr>
      <dsp:spPr>
        <a:xfrm>
          <a:off x="4327608" y="2428745"/>
          <a:ext cx="3468577" cy="2081146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dirty="0"/>
            <a:t>Fabulously Adaptive makes it fully incremental</a:t>
          </a:r>
        </a:p>
      </dsp:txBody>
      <dsp:txXfrm>
        <a:off x="4327608" y="2428745"/>
        <a:ext cx="3468577" cy="2081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5BE7-8A9F-476A-A459-0F91C9CF5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DA0D2-6673-49F8-B908-5AAACE52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0AD4-BB71-49BE-B1C5-20288970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8730-F730-49EF-816D-5E9E70A6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467A9-E699-4B7A-B1FD-303FC55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94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1D00-2AE7-4C2C-8AAF-3F368EE5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837D-7EF4-4648-9EB8-76DAB77B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AEFC-F636-4B38-8096-D82603D6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F68-F87C-4CA0-9448-AD7D0E7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0190-387D-4AF2-BD6B-3008F261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07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7A21-EC48-4FD4-9351-74ED6E72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269C-1F88-4D45-BD6D-7E30AD36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C09E-20F1-4EA6-9579-5160A262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640B-84A6-4B7F-B78B-59BC635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D07-E681-408A-9C5D-9E4EEDD7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32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7F4D-9AF1-4C01-96BB-68283EA7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9AA-2399-4E88-B235-952FA1440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EEA31-88E8-4374-926F-6F2390EC2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09A4A-F6A0-4511-A711-29F7BC9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97FD5-2817-4AC4-8B00-C7FC1A6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33B3F-1089-48A9-B695-722DD307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95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1D5-5F6E-4BD6-BB52-7C3A95DC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4410-BF84-42C7-AE28-56F40945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2DA8-500E-4ECA-9A39-6AE6259C3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88A57-C1FE-484E-817F-AA9BFCE46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3DFEE-AB09-4C6F-8928-661A11BD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99ECE-2AA5-40BD-B222-EC87F1A1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CC995-0A3B-474D-AF6D-5FA8901F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D65CD-FDA0-4F54-BF0B-9510FA0B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31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7E1-4553-45A2-BB0F-3BC27268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69D27-42BF-40EB-8CAF-2D0AF454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CFB9E-23F2-4CF0-BA5C-3617618F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58D51-6FA0-4CD4-998C-966B5467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449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7C519-1B0A-42BA-8FE4-9970ACB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37FC1-E880-4598-9231-11024948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AAA62-E890-4738-BF77-E8802EB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0787-0C4A-4574-9F89-B695AF98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644A-09CF-4A9B-BCCF-8C2A27F6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CF4EA-C964-4B48-A912-C3B4AC43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0D484-F296-4169-A191-40C05F6D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758C-E7CA-4FE3-9598-7399131D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3E06-C066-47B4-85BF-32BF5E2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47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1699-170E-490E-AC91-A897082F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E18B7-D787-492C-A526-8E05933C2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3592-9886-4B2D-98DF-BC9335E9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EA46-6982-4CC1-9110-B2A7328B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DA872-5A49-40CB-B8A4-61810D32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F941-FE36-4612-ADB7-89F0481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5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83ED-26CC-4884-B2B7-263A0CF1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9C6E7-5624-4F1B-9753-180E45D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0CB86-B902-4F1E-AE93-98BB03D1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E405-2187-4BB7-9F41-C20E6E3D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7227-0501-46BD-B098-F3AA5C78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69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17170-3FA8-4A0C-82EE-3FBD6003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0D3F8-CE4B-452A-9F2C-7A4294973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94A3-D87F-4197-8E8C-693CD5C5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9F58-AD08-4990-B72F-6B77E8AA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8306-D01F-4422-BF00-129CC16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7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477DC-D7E6-45EF-823D-CE54E6A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30FC-7470-4810-9A1A-EA3B67E2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061D7-37EA-4476-AF4D-C882689F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1A85-465F-40C2-BC1A-E3BFC7EA59E3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817D-8B38-4A2A-8407-A5097BE36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93E9D-63D4-47B6-940E-BEF55C01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raffe-fsharp/Giraffe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6.png"/><Relationship Id="rId5" Type="http://schemas.openxmlformats.org/officeDocument/2006/relationships/image" Target="../media/image23.png"/><Relationship Id="rId10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Sharp.Data.Adaptive/" TargetMode="Externa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2.gif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4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fsharp.org/testimonials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1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FUNCTIONAL UI</a:t>
            </a:r>
            <a:br>
              <a:rPr lang="en-GB" dirty="0"/>
            </a:br>
            <a:r>
              <a:rPr lang="en-GB" dirty="0"/>
              <a:t>FUNCTIONAL </a:t>
            </a:r>
            <a:r>
              <a:rPr lang="en-GB" dirty="0" err="1"/>
              <a:t>AppS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</a:t>
            </a:r>
            <a:r>
              <a:rPr lang="en-GB" sz="2400" dirty="0" err="1"/>
              <a:t>Timothé</a:t>
            </a:r>
            <a:r>
              <a:rPr lang="en-GB" sz="2400" dirty="0"/>
              <a:t> </a:t>
            </a:r>
            <a:r>
              <a:rPr lang="en-GB" sz="2400" dirty="0" err="1"/>
              <a:t>Larivière</a:t>
            </a:r>
            <a:r>
              <a:rPr lang="en-GB" sz="2400" dirty="0"/>
              <a:t>, Zaid-</a:t>
            </a:r>
            <a:r>
              <a:rPr lang="en-GB" sz="2400" dirty="0" err="1"/>
              <a:t>Ajaj</a:t>
            </a:r>
            <a:r>
              <a:rPr lang="en-GB" sz="2400" dirty="0"/>
              <a:t>, Mark Allibone,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542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37569306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545586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4.7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Implicit yields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/</a:t>
            </a:r>
            <a:r>
              <a:rPr lang="en-GB" sz="3200" dirty="0" err="1">
                <a:latin typeface="Segoe UI Light" panose="020B0502040204020203" pitchFamily="34" charset="0"/>
              </a:rPr>
              <a:t>langversion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indentation relaxations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https://github.com/fsharp/fslang-design/tree/master/FSharp-4.5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6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back-end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github.com/giraffe-fsharp/Giraffe</a:t>
            </a: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0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also Zaid-</a:t>
            </a:r>
            <a:r>
              <a:rPr lang="en-GB" dirty="0" err="1"/>
              <a:t>Ajaj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front-end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(today’s talk)</a:t>
            </a:r>
          </a:p>
        </p:txBody>
      </p:sp>
    </p:spTree>
    <p:extLst>
      <p:ext uri="{BB962C8B-B14F-4D97-AF65-F5344CB8AC3E}">
        <p14:creationId xmlns:p14="http://schemas.microsoft.com/office/powerpoint/2010/main" val="20222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Initially F# embraced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programming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F# lacked opinion on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UI and app development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</a:p>
          <a:p>
            <a:endParaRPr lang="en-GB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03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core problem: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assumes “designers” will “sliced off” UI from code into a separate DSL.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, with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layers of complexity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(e.g. templating), and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code-like constructs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(behaviours, convertors), and requires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 designer tooling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(which often fails).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stems from a fundamental category mistake in 2003 (“dynamic UI should be separated into a static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markup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label … (fun () -&gt;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button … (fun () -&gt; dispatch ) …      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358258" y="3108683"/>
            <a:ext cx="1199615" cy="400110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265971" y="4031701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681117" y="4770053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31764" y="3114323"/>
            <a:ext cx="1199615" cy="400110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823309" y="3738605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723829" y="4525642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It’s all just functional programming! </a:t>
            </a:r>
          </a:p>
          <a:p>
            <a:pPr marL="0" indent="0">
              <a:buNone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UI becomes calculation and information, not state…</a:t>
            </a: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Views are re-computed and differentially applied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MVU and its variations are becoming ubiquitous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1EC77-39BD-408C-ACA5-2AF377BC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3" y="3070437"/>
            <a:ext cx="1386488" cy="1100614"/>
          </a:xfrm>
          <a:prstGeom prst="rect">
            <a:avLst/>
          </a:prstGeom>
        </p:spPr>
      </p:pic>
      <p:pic>
        <p:nvPicPr>
          <p:cNvPr id="5" name="Picture 2" descr="Image result for flutter logo">
            <a:extLst>
              <a:ext uri="{FF2B5EF4-FFF2-40B4-BE49-F238E27FC236}">
                <a16:creationId xmlns:a16="http://schemas.microsoft.com/office/drawing/2014/main" id="{833DABD4-5CA9-4115-A899-358B3AFA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44" y="2915852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act logo">
            <a:extLst>
              <a:ext uri="{FF2B5EF4-FFF2-40B4-BE49-F238E27FC236}">
                <a16:creationId xmlns:a16="http://schemas.microsoft.com/office/drawing/2014/main" id="{C5066C56-9F72-466E-88A8-49E3EC7D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4250639" y="5749495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fable logo f#">
            <a:extLst>
              <a:ext uri="{FF2B5EF4-FFF2-40B4-BE49-F238E27FC236}">
                <a16:creationId xmlns:a16="http://schemas.microsoft.com/office/drawing/2014/main" id="{87E66BC1-D80B-4D62-BA5C-6881CD1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28" y="4446121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lm logo">
            <a:extLst>
              <a:ext uri="{FF2B5EF4-FFF2-40B4-BE49-F238E27FC236}">
                <a16:creationId xmlns:a16="http://schemas.microsoft.com/office/drawing/2014/main" id="{F257C100-5CFE-401C-B184-929CBA16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36" y="4749439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edux logo">
            <a:extLst>
              <a:ext uri="{FF2B5EF4-FFF2-40B4-BE49-F238E27FC236}">
                <a16:creationId xmlns:a16="http://schemas.microsoft.com/office/drawing/2014/main" id="{C759C6BA-E15B-461E-9063-B4F68BC8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5359194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1CDD91-5A78-4D06-9EC0-E7778CEABC71}"/>
              </a:ext>
            </a:extLst>
          </p:cNvPr>
          <p:cNvGrpSpPr/>
          <p:nvPr/>
        </p:nvGrpSpPr>
        <p:grpSpPr>
          <a:xfrm>
            <a:off x="5821308" y="3995963"/>
            <a:ext cx="679838" cy="758182"/>
            <a:chOff x="4450040" y="2392228"/>
            <a:chExt cx="1161711" cy="1270927"/>
          </a:xfrm>
        </p:grpSpPr>
        <p:pic>
          <p:nvPicPr>
            <p:cNvPr id="11" name="Picture 4" descr="Image result for flux facebook logo">
              <a:extLst>
                <a:ext uri="{FF2B5EF4-FFF2-40B4-BE49-F238E27FC236}">
                  <a16:creationId xmlns:a16="http://schemas.microsoft.com/office/drawing/2014/main" id="{5295447E-5ADF-4BB6-9BC8-538F8915E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5ED693-27A2-49F7-8695-5AB4637F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348653-3E34-4836-ABBC-FF8D07CA0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980" y="2915852"/>
            <a:ext cx="1734436" cy="1948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7D9498-75E5-4C80-B981-568BFF997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7628" y="4898787"/>
            <a:ext cx="1390650" cy="1885190"/>
          </a:xfrm>
          <a:prstGeom prst="rect">
            <a:avLst/>
          </a:prstGeom>
        </p:spPr>
      </p:pic>
      <p:pic>
        <p:nvPicPr>
          <p:cNvPr id="2056" name="Picture 8" descr="Image result for swift ui logo">
            <a:extLst>
              <a:ext uri="{FF2B5EF4-FFF2-40B4-BE49-F238E27FC236}">
                <a16:creationId xmlns:a16="http://schemas.microsoft.com/office/drawing/2014/main" id="{E2F9035A-5ED9-4B88-8926-8A9C9F3C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7" t="10130" r="38435" b="21461"/>
          <a:stretch/>
        </p:blipFill>
        <p:spPr bwMode="auto">
          <a:xfrm>
            <a:off x="8934420" y="3740260"/>
            <a:ext cx="2228891" cy="27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3" y="498443"/>
            <a:ext cx="11470725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Fabulous – F# MVU for mobile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632857" y="3070903"/>
            <a:ext cx="10085531" cy="2754804"/>
          </a:xfrm>
          <a:prstGeom prst="foldedCorner">
            <a:avLst/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608B4E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 command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Pressed))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ular Callout 3">
            <a:extLst>
              <a:ext uri="{FF2B5EF4-FFF2-40B4-BE49-F238E27FC236}">
                <a16:creationId xmlns:a16="http://schemas.microsoft.com/office/drawing/2014/main" id="{E37A3456-08FB-44CA-AAC7-5EFAE17A5B41}"/>
              </a:ext>
            </a:extLst>
          </p:cNvPr>
          <p:cNvSpPr/>
          <p:nvPr/>
        </p:nvSpPr>
        <p:spPr>
          <a:xfrm>
            <a:off x="6246055" y="2260464"/>
            <a:ext cx="5505785" cy="1077218"/>
          </a:xfrm>
          <a:prstGeom prst="wedgeRectCallout">
            <a:avLst>
              <a:gd name="adj1" fmla="val -60004"/>
              <a:gd name="adj2" fmla="val 50544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mobile app</a:t>
            </a:r>
          </a:p>
        </p:txBody>
      </p:sp>
    </p:spTree>
    <p:extLst>
      <p:ext uri="{BB962C8B-B14F-4D97-AF65-F5344CB8AC3E}">
        <p14:creationId xmlns:p14="http://schemas.microsoft.com/office/powerpoint/2010/main" val="3974043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2" y="498443"/>
            <a:ext cx="11504177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Fable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Elmish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F# MVU for Web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544216" y="2805808"/>
            <a:ext cx="10400121" cy="3647594"/>
          </a:xfrm>
          <a:prstGeom prst="foldedCorner">
            <a:avLst>
              <a:gd name="adj" fmla="val 6573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model.IsLoading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"Loading..."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Faster)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"Faster"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Consolas" panose="020B0609020204030204" pitchFamily="49" charset="0"/>
              </a:rPr>
              <a:t>theText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model.Text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model.Index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Slower)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"Slower"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(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sprintf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"Ticks Per Update: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model.TicksPerUpdate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    ]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EDAFFF96-E9E8-4AD4-AB20-12314DD81D7F}"/>
              </a:ext>
            </a:extLst>
          </p:cNvPr>
          <p:cNvSpPr/>
          <p:nvPr/>
        </p:nvSpPr>
        <p:spPr>
          <a:xfrm>
            <a:off x="6185407" y="1168783"/>
            <a:ext cx="5505785" cy="1077218"/>
          </a:xfrm>
          <a:prstGeom prst="wedgeRectCallout">
            <a:avLst>
              <a:gd name="adj1" fmla="val -63326"/>
              <a:gd name="adj2" fmla="val 110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web view</a:t>
            </a:r>
          </a:p>
        </p:txBody>
      </p:sp>
    </p:spTree>
    <p:extLst>
      <p:ext uri="{BB962C8B-B14F-4D97-AF65-F5344CB8AC3E}">
        <p14:creationId xmlns:p14="http://schemas.microsoft.com/office/powerpoint/2010/main" val="1837970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looks like this: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791943" y="5895578"/>
            <a:ext cx="3873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Open Sans Extrabold" panose="020B0906030804020204" pitchFamily="34" charset="0"/>
                <a:cs typeface="Segoe UI Light" panose="020B0502040204020203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Open Sans Extrabold" panose="020B0906030804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needed?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40DC-4991-4482-859F-C8F0DE00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" b="425"/>
          <a:stretch/>
        </p:blipFill>
        <p:spPr>
          <a:xfrm>
            <a:off x="551144" y="532355"/>
            <a:ext cx="11203731" cy="59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FABULOUS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E83AE-06FB-4961-B6A5-9E24131F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5700" y="1047750"/>
            <a:ext cx="4800600" cy="4762500"/>
          </a:xfrm>
        </p:spPr>
      </p:pic>
    </p:spTree>
    <p:extLst>
      <p:ext uri="{BB962C8B-B14F-4D97-AF65-F5344CB8AC3E}">
        <p14:creationId xmlns:p14="http://schemas.microsoft.com/office/powerpoint/2010/main" val="326822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dependsOn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’ is good enough </a:t>
            </a:r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for most information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We can do better through treating views as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data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Aim: Recover efficient incremental data binding within the MVU pattern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in Progress!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CA370-F6DB-4EBF-AC8B-54373BAAADF4}"/>
              </a:ext>
            </a:extLst>
          </p:cNvPr>
          <p:cNvSpPr txBox="1"/>
          <p:nvPr/>
        </p:nvSpPr>
        <p:spPr>
          <a:xfrm>
            <a:off x="2362021" y="3507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ym typeface="Symbol" panose="05050102010706020507" pitchFamily="18" charset="2"/>
              </a:rPr>
              <a:t>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FSharp.Data.Adaptive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github.com/fsprojects/</a:t>
            </a:r>
            <a:r>
              <a:rPr lang="en-GB" dirty="0" err="1">
                <a:hlinkClick r:id="rId2"/>
              </a:rPr>
              <a:t>FSharp.Data.Adaptive</a:t>
            </a:r>
            <a:r>
              <a:rPr lang="en-GB" dirty="0">
                <a:hlinkClick r:id="rId2"/>
              </a:rPr>
              <a:t>/</a:t>
            </a:r>
            <a:endParaRPr lang="en-GB" dirty="0"/>
          </a:p>
          <a:p>
            <a:endParaRPr lang="en-GB" dirty="0"/>
          </a:p>
          <a:p>
            <a:r>
              <a:rPr lang="en-GB" dirty="0"/>
              <a:t>F# immutable data as you know and like it, but event-sourced</a:t>
            </a:r>
          </a:p>
        </p:txBody>
      </p:sp>
    </p:spTree>
    <p:extLst>
      <p:ext uri="{BB962C8B-B14F-4D97-AF65-F5344CB8AC3E}">
        <p14:creationId xmlns:p14="http://schemas.microsoft.com/office/powerpoint/2010/main" val="311085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3DB3740-E425-4CFB-B976-16F6B3938D45}"/>
              </a:ext>
            </a:extLst>
          </p:cNvPr>
          <p:cNvSpPr/>
          <p:nvPr/>
        </p:nvSpPr>
        <p:spPr>
          <a:xfrm>
            <a:off x="189878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8E33D8-EC7A-47A4-AE96-58CC70DBAD51}"/>
              </a:ext>
            </a:extLst>
          </p:cNvPr>
          <p:cNvSpPr/>
          <p:nvPr/>
        </p:nvSpPr>
        <p:spPr>
          <a:xfrm>
            <a:off x="4523793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EFA8E-DFCC-459F-8228-4EE8D7655544}"/>
              </a:ext>
            </a:extLst>
          </p:cNvPr>
          <p:cNvSpPr/>
          <p:nvPr/>
        </p:nvSpPr>
        <p:spPr>
          <a:xfrm>
            <a:off x="690652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FAA1CD-A207-448D-A8F4-8D56F8ED32F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16424" y="2451619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37033-6AD9-404D-BBEB-6E46DFD9A7F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741437" y="2451619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31EDA-70DE-482D-9FEC-45F9295CC5AB}"/>
              </a:ext>
            </a:extLst>
          </p:cNvPr>
          <p:cNvSpPr/>
          <p:nvPr/>
        </p:nvSpPr>
        <p:spPr>
          <a:xfrm>
            <a:off x="189878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ym typeface="Symbol" panose="05050102010706020507" pitchFamily="18" charset="2"/>
              </a:rPr>
              <a:t>s</a:t>
            </a:r>
            <a:endParaRPr lang="en-GB" sz="4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D46363-00E7-4360-B161-127903C49A5B}"/>
              </a:ext>
            </a:extLst>
          </p:cNvPr>
          <p:cNvSpPr/>
          <p:nvPr/>
        </p:nvSpPr>
        <p:spPr>
          <a:xfrm>
            <a:off x="4523793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A9450-30BC-4451-81DC-ACD2B08BC879}"/>
              </a:ext>
            </a:extLst>
          </p:cNvPr>
          <p:cNvSpPr/>
          <p:nvPr/>
        </p:nvSpPr>
        <p:spPr>
          <a:xfrm>
            <a:off x="690652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99946-ED0D-4962-B930-881872DD3F97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116424" y="4852696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120C4-43A4-43D5-BD2E-5A91BD60C45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741437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95A28A-C0ED-4FD8-82BC-74D6B38F5DC7}"/>
              </a:ext>
            </a:extLst>
          </p:cNvPr>
          <p:cNvSpPr txBox="1"/>
          <p:nvPr/>
        </p:nvSpPr>
        <p:spPr>
          <a:xfrm>
            <a:off x="3470988" y="1967207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List.map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A0734-57AA-44CB-A725-23643D08F990}"/>
              </a:ext>
            </a:extLst>
          </p:cNvPr>
          <p:cNvSpPr txBox="1"/>
          <p:nvPr/>
        </p:nvSpPr>
        <p:spPr>
          <a:xfrm>
            <a:off x="5751837" y="1960990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List.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10811-BA31-4288-B116-5DAA1536299F}"/>
              </a:ext>
            </a:extLst>
          </p:cNvPr>
          <p:cNvSpPr txBox="1"/>
          <p:nvPr/>
        </p:nvSpPr>
        <p:spPr>
          <a:xfrm>
            <a:off x="3171687" y="4368283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AList.map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9A4A3-675F-49E0-B9ED-E3BFCD624313}"/>
              </a:ext>
            </a:extLst>
          </p:cNvPr>
          <p:cNvSpPr txBox="1"/>
          <p:nvPr/>
        </p:nvSpPr>
        <p:spPr>
          <a:xfrm>
            <a:off x="5685837" y="43682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AList.filter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747A14-7D56-4991-B5EE-FD25B20FC989}"/>
              </a:ext>
            </a:extLst>
          </p:cNvPr>
          <p:cNvSpPr/>
          <p:nvPr/>
        </p:nvSpPr>
        <p:spPr>
          <a:xfrm>
            <a:off x="9289247" y="186534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9C070B-A277-4949-818C-7902C2E86887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8124164" y="2451619"/>
            <a:ext cx="1165083" cy="1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2DAD04-10BE-415F-9227-13E599A3D528}"/>
              </a:ext>
            </a:extLst>
          </p:cNvPr>
          <p:cNvSpPr txBox="1"/>
          <p:nvPr/>
        </p:nvSpPr>
        <p:spPr>
          <a:xfrm>
            <a:off x="8340651" y="196720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List.sum</a:t>
            </a:r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845A7E-2F9C-47D9-AC37-C1C5ADFCA4C8}"/>
              </a:ext>
            </a:extLst>
          </p:cNvPr>
          <p:cNvSpPr/>
          <p:nvPr/>
        </p:nvSpPr>
        <p:spPr>
          <a:xfrm>
            <a:off x="9289247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</a:t>
            </a:r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ADA9A9-DA60-4B96-A945-ED99C55A458C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>
            <a:off x="8124164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5219D4-9A66-41E4-B8AC-386D276353D5}"/>
              </a:ext>
            </a:extLst>
          </p:cNvPr>
          <p:cNvSpPr txBox="1"/>
          <p:nvPr/>
        </p:nvSpPr>
        <p:spPr>
          <a:xfrm>
            <a:off x="8102081" y="4370620"/>
            <a:ext cx="130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AList.sum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670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CEA4B0-0488-4BAE-B513-9FCEAAC0C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8077"/>
              </p:ext>
            </p:extLst>
          </p:nvPr>
        </p:nvGraphicFramePr>
        <p:xfrm>
          <a:off x="940317" y="1475446"/>
          <a:ext cx="10023152" cy="5233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1576">
                  <a:extLst>
                    <a:ext uri="{9D8B030D-6E8A-4147-A177-3AD203B41FA5}">
                      <a16:colId xmlns:a16="http://schemas.microsoft.com/office/drawing/2014/main" val="856692872"/>
                    </a:ext>
                  </a:extLst>
                </a:gridCol>
                <a:gridCol w="5011576">
                  <a:extLst>
                    <a:ext uri="{9D8B030D-6E8A-4147-A177-3AD203B41FA5}">
                      <a16:colId xmlns:a16="http://schemas.microsoft.com/office/drawing/2014/main" val="3139921441"/>
                    </a:ext>
                  </a:extLst>
                </a:gridCol>
              </a:tblGrid>
              <a:tr h="409636">
                <a:tc>
                  <a:txBody>
                    <a:bodyPr/>
                    <a:lstStyle/>
                    <a:p>
                      <a:r>
                        <a:rPr lang="en-GB" dirty="0"/>
                        <a:t>F# Immutable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F# Adaptive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6633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2999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50751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set&lt;int&gt;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aset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2397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map&lt;int, 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&lt;int, 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07963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[ 1; 2; 3 ]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 1; 2;  3}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3787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1.0 +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now.Seconds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let! t = now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return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t.Seconds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+ 1.0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325013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86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201C24-3B02-4D74-816B-F356D5B6735C}"/>
              </a:ext>
            </a:extLst>
          </p:cNvPr>
          <p:cNvSpPr txBox="1"/>
          <p:nvPr/>
        </p:nvSpPr>
        <p:spPr>
          <a:xfrm>
            <a:off x="1424529" y="489857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648518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Fabulous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[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for item in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-&gt;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"Item %s" item)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0786556-954D-4705-8867-B5965B67610C}"/>
              </a:ext>
            </a:extLst>
          </p:cNvPr>
          <p:cNvSpPr/>
          <p:nvPr/>
        </p:nvSpPr>
        <p:spPr>
          <a:xfrm>
            <a:off x="6374866" y="1306402"/>
            <a:ext cx="5162040" cy="830997"/>
          </a:xfrm>
          <a:prstGeom prst="wedgeRectCallout">
            <a:avLst>
              <a:gd name="adj1" fmla="val -64982"/>
              <a:gd name="adj2" fmla="val 838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1 million element list = 1 million items to diff on each update!!!</a:t>
            </a:r>
          </a:p>
        </p:txBody>
      </p:sp>
    </p:spTree>
    <p:extLst>
      <p:ext uri="{BB962C8B-B14F-4D97-AF65-F5344CB8AC3E}">
        <p14:creationId xmlns:p14="http://schemas.microsoft.com/office/powerpoint/2010/main" val="302512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FabulousAdaptive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cs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c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"Item %s"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c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DD04919-7B71-4FED-BB0D-F3140EB74A13}"/>
              </a:ext>
            </a:extLst>
          </p:cNvPr>
          <p:cNvSpPr/>
          <p:nvPr/>
        </p:nvSpPr>
        <p:spPr>
          <a:xfrm>
            <a:off x="8089640" y="1306402"/>
            <a:ext cx="3447265" cy="830997"/>
          </a:xfrm>
          <a:prstGeom prst="wedgeRectCallout">
            <a:avLst>
              <a:gd name="adj1" fmla="val -128454"/>
              <a:gd name="adj2" fmla="val 18656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Now fully incremental through adaptive data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2599C0-3C03-4065-9DBC-6779F0D9CAC5}"/>
              </a:ext>
            </a:extLst>
          </p:cNvPr>
          <p:cNvSpPr/>
          <p:nvPr/>
        </p:nvSpPr>
        <p:spPr>
          <a:xfrm>
            <a:off x="6366007" y="4841149"/>
            <a:ext cx="3447265" cy="830997"/>
          </a:xfrm>
          <a:prstGeom prst="wedgeRectCallout">
            <a:avLst>
              <a:gd name="adj1" fmla="val -107071"/>
              <a:gd name="adj2" fmla="val -6887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Invariant parts currently marked with ‘c’ or ‘cs’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8DF28C6-923C-469A-96DC-4AC667E3A0AA}"/>
              </a:ext>
            </a:extLst>
          </p:cNvPr>
          <p:cNvSpPr/>
          <p:nvPr/>
        </p:nvSpPr>
        <p:spPr>
          <a:xfrm>
            <a:off x="7952791" y="2774419"/>
            <a:ext cx="3447265" cy="830997"/>
          </a:xfrm>
          <a:prstGeom prst="wedgeRectCallout">
            <a:avLst>
              <a:gd name="adj1" fmla="val -108425"/>
              <a:gd name="adj2" fmla="val 293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If an item is inserted, only </a:t>
            </a:r>
            <a:r>
              <a:rPr lang="en-GB" sz="2400" u="sng" dirty="0">
                <a:solidFill>
                  <a:schemeClr val="bg1"/>
                </a:solidFill>
                <a:latin typeface="Gill Sans MT (Headings)"/>
              </a:rPr>
              <a:t>one update</a:t>
            </a:r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 is made</a:t>
            </a:r>
          </a:p>
        </p:txBody>
      </p:sp>
    </p:spTree>
    <p:extLst>
      <p:ext uri="{BB962C8B-B14F-4D97-AF65-F5344CB8AC3E}">
        <p14:creationId xmlns:p14="http://schemas.microsoft.com/office/powerpoint/2010/main" val="23959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FabulousContacts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learning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On-device per-app SQL-Lite integration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maps 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Asynchronous data loading onto maps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Catching exceptions and being robust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Sending SMS, making phone calls and Email using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Xamarin.Essentials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with external messages reconciled via the composed app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Editing and searching lists of things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Taking photos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Splash screens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apps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State persistence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Time-travel debugging 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size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Platform-specifics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Deploying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23" y="747815"/>
            <a:ext cx="2108235" cy="45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11" y="526749"/>
            <a:ext cx="1410145" cy="290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32" y="3666931"/>
            <a:ext cx="1534793" cy="27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042C1B8-333E-46BE-9D38-C1F5CEA5E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495903"/>
              </p:ext>
            </p:extLst>
          </p:nvPr>
        </p:nvGraphicFramePr>
        <p:xfrm>
          <a:off x="-218718" y="873129"/>
          <a:ext cx="8308359" cy="451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4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3B33A26-3BE4-4500-B6B0-E27470C07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5CB0069-9FC4-4784-AD4B-9F0DD281D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D51E91B-4374-49CC-8222-BEC9B93A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E31E542-E5C5-4DEB-AC70-234D0E2F3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2368341"/>
          </a:xfrm>
        </p:spPr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 </a:t>
            </a:r>
            <a:r>
              <a:rPr lang="en-GB" b="1" u="sng" dirty="0">
                <a:latin typeface="Segoe UI Light" panose="020B0502040204020203" pitchFamily="34" charset="0"/>
              </a:rPr>
              <a:t>functional-first</a:t>
            </a:r>
            <a:r>
              <a:rPr lang="en-GB" dirty="0">
                <a:latin typeface="Segoe UI Light" panose="020B0502040204020203" pitchFamily="34" charset="0"/>
              </a:rPr>
              <a:t> approach makes a huge difference in practice</a:t>
            </a:r>
            <a:br>
              <a:rPr lang="en-GB" dirty="0">
                <a:latin typeface="Segoe UI Light" panose="020B0502040204020203" pitchFamily="34" charset="0"/>
              </a:rPr>
            </a:br>
            <a:br>
              <a:rPr lang="en-GB" dirty="0">
                <a:latin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hlinkClick r:id="rId2"/>
              </a:rPr>
              <a:t>fsharp.org/testimonials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endParaRPr lang="en-GB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19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An analysis </a:t>
            </a:r>
            <a:r>
              <a:rPr lang="en-GB" sz="2699" dirty="0">
                <a:latin typeface="Segoe UI Light" panose="020B0502040204020203" pitchFamily="34" charset="0"/>
              </a:rPr>
              <a:t>(Simon Cousins, Energy Sector)</a:t>
            </a:r>
            <a:endParaRPr lang="en-GB" dirty="0">
              <a:latin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7988</TotalTime>
  <Words>2543</Words>
  <Application>Microsoft Office PowerPoint</Application>
  <PresentationFormat>Widescreen</PresentationFormat>
  <Paragraphs>378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Gill Sans MT</vt:lpstr>
      <vt:lpstr>Gill Sans MT (Headings)</vt:lpstr>
      <vt:lpstr>Segoe UI</vt:lpstr>
      <vt:lpstr>Segoe UI Light</vt:lpstr>
      <vt:lpstr>Tw Cen MT</vt:lpstr>
      <vt:lpstr>Parcel</vt:lpstr>
      <vt:lpstr>FSharp-teched-europe-2010-v2</vt:lpstr>
      <vt:lpstr>Office Theme</vt:lpstr>
      <vt:lpstr>FUNCTIONAL UI FUNCTIONAL AppS</vt:lpstr>
      <vt:lpstr>thanks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A functional-first approach makes a huge difference in practice  fsharp.org/testimonials </vt:lpstr>
      <vt:lpstr>An analysis (Simon Cousins, Energy Sector)</vt:lpstr>
      <vt:lpstr>PowerPoint Presentation</vt:lpstr>
      <vt:lpstr>Where we are now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F# 4.7  ✔ Implicit yields  ✔ /langversion  ✔ indentation relaxations</vt:lpstr>
      <vt:lpstr>F# and .NET Core (Linux, OSX, Windows)  dotnet new -lang F#  dotnet build  docs.microsoft.com/dotnet/core/   </vt:lpstr>
      <vt:lpstr>F# for the back-end  github.com/giraffe-fsharp/Giraffe </vt:lpstr>
      <vt:lpstr>F# for the front-end  (today’s talk)</vt:lpstr>
      <vt:lpstr>The context</vt:lpstr>
      <vt:lpstr>Situation: The world of UI is developing</vt:lpstr>
      <vt:lpstr>PowerPoint Presentation</vt:lpstr>
      <vt:lpstr>PowerPoint Presentation</vt:lpstr>
      <vt:lpstr>THE PROBLEM WITH XAML</vt:lpstr>
      <vt:lpstr>THE PROBLEM WITH XAML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MVU App</vt:lpstr>
      <vt:lpstr>A Simple MVU App</vt:lpstr>
      <vt:lpstr>PowerPoint Presentation</vt:lpstr>
      <vt:lpstr>PowerPoint Presentation</vt:lpstr>
      <vt:lpstr>Fabulous – F# MVU for mobile</vt:lpstr>
      <vt:lpstr>Fable Elmish – F# MVU for Web</vt:lpstr>
      <vt:lpstr>FABULOUS - THE PROBLEM WITH XAML</vt:lpstr>
      <vt:lpstr>FABULOUS - THE PROBLEM WITH XAML</vt:lpstr>
      <vt:lpstr>FABULOUS - THE PROBLEM WITH XAML</vt:lpstr>
      <vt:lpstr>FABULOUS - THE PROBLEM WITH XAML</vt:lpstr>
      <vt:lpstr>FABULOUS - THE NEED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FABULOUS CONTACTS</vt:lpstr>
      <vt:lpstr>PowerPoint Presentation</vt:lpstr>
      <vt:lpstr>FABULOUS - Making it FAST</vt:lpstr>
      <vt:lpstr>FABULOUS - Making it FAST</vt:lpstr>
      <vt:lpstr>FABULOUS - Making it FAST</vt:lpstr>
      <vt:lpstr>FABULOUS – MAKING IT FAST </vt:lpstr>
      <vt:lpstr>PowerPoint Presentation</vt:lpstr>
      <vt:lpstr>PowerPoint Presentation</vt:lpstr>
      <vt:lpstr>FSharp.Data.Adaptive</vt:lpstr>
      <vt:lpstr>PowerPoint Presentation</vt:lpstr>
      <vt:lpstr>PowerPoint Presentation</vt:lpstr>
      <vt:lpstr>FABULOUS – MAKING IT FAST (WIP) </vt:lpstr>
      <vt:lpstr>FABULOUS – MAKING IT FAST (WIP) </vt:lpstr>
      <vt:lpstr>FABULOUS - LEARN!</vt:lpstr>
      <vt:lpstr>FABULOUS - Pragmatics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83</cp:revision>
  <dcterms:created xsi:type="dcterms:W3CDTF">2018-09-03T17:04:12Z</dcterms:created>
  <dcterms:modified xsi:type="dcterms:W3CDTF">2019-11-19T09:00:27Z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